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7" r:id="rId4"/>
    <p:sldId id="259" r:id="rId5"/>
    <p:sldId id="26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8" r:id="rId14"/>
    <p:sldId id="270" r:id="rId15"/>
    <p:sldId id="271" r:id="rId16"/>
    <p:sldId id="272" r:id="rId17"/>
    <p:sldId id="267" r:id="rId18"/>
    <p:sldId id="275" r:id="rId19"/>
    <p:sldId id="280" r:id="rId20"/>
    <p:sldId id="274" r:id="rId21"/>
    <p:sldId id="278" r:id="rId22"/>
    <p:sldId id="282" r:id="rId23"/>
    <p:sldId id="279" r:id="rId24"/>
    <p:sldId id="281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451" autoAdjust="0"/>
  </p:normalViewPr>
  <p:slideViewPr>
    <p:cSldViewPr>
      <p:cViewPr varScale="1">
        <p:scale>
          <a:sx n="60" d="100"/>
          <a:sy n="6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D0F25-CA4B-4301-8DE6-A625C8BA6165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E2490-73DC-4F3F-B1BD-FF6BE26DCD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433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使用</a:t>
            </a:r>
            <a:r>
              <a:rPr lang="zh-CN" altLang="en-US" sz="1200" dirty="0" smtClean="0">
                <a:solidFill>
                  <a:srgbClr val="FF0000"/>
                </a:solidFill>
              </a:rPr>
              <a:t>手机传感器</a:t>
            </a:r>
            <a:r>
              <a:rPr lang="zh-CN" altLang="en-US" sz="1200" dirty="0" smtClean="0"/>
              <a:t>进行定位，不用再定制其它配件。</a:t>
            </a:r>
            <a:endParaRPr lang="en-US" altLang="zh-CN" sz="1200" dirty="0" smtClean="0"/>
          </a:p>
          <a:p>
            <a:r>
              <a:rPr lang="zh-CN" altLang="en-US" sz="1200" dirty="0" smtClean="0"/>
              <a:t>传统惯性导航使用积分进行计算，误差较大。</a:t>
            </a: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步行者航迹推算</a:t>
            </a:r>
            <a:r>
              <a:rPr lang="zh-CN" altLang="en-US" sz="1200" dirty="0" smtClean="0"/>
              <a:t>更适合行人的室内空间定位。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21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其实并没有必要使用扩展的卡尔曼滤波的方法</a:t>
            </a:r>
            <a:endParaRPr lang="en-US" altLang="zh-CN" dirty="0" smtClean="0"/>
          </a:p>
          <a:p>
            <a:r>
              <a:rPr lang="zh-CN" altLang="en-US" smtClean="0"/>
              <a:t>简单粗暴才是王道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911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相同的方法在不同的环境下会产生不同的结果</a:t>
            </a:r>
            <a:endParaRPr lang="en-US" altLang="zh-CN" sz="1200" dirty="0" smtClean="0"/>
          </a:p>
          <a:p>
            <a:r>
              <a:rPr lang="zh-CN" altLang="en-US" sz="1200" dirty="0" smtClean="0"/>
              <a:t>我家</a:t>
            </a:r>
            <a:r>
              <a:rPr lang="en-US" altLang="zh-CN" sz="1200" dirty="0" smtClean="0"/>
              <a:t>AHRS</a:t>
            </a:r>
            <a:r>
              <a:rPr lang="zh-CN" altLang="en-US" sz="1200" dirty="0" smtClean="0"/>
              <a:t>客户端不等于</a:t>
            </a:r>
            <a:r>
              <a:rPr lang="en-US" altLang="zh-CN" sz="1200" dirty="0" smtClean="0"/>
              <a:t>AHRS</a:t>
            </a:r>
            <a:r>
              <a:rPr lang="zh-CN" altLang="en-US" sz="1200" dirty="0" smtClean="0"/>
              <a:t>服务端，学校两者相同</a:t>
            </a:r>
            <a:endParaRPr lang="en-US" altLang="zh-CN" sz="1200" dirty="0" smtClean="0"/>
          </a:p>
          <a:p>
            <a:r>
              <a:rPr lang="zh-CN" altLang="en-US" sz="1200" dirty="0" smtClean="0"/>
              <a:t>提供方法组合可以细致调整</a:t>
            </a:r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702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02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46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1.jp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gif"/><Relationship Id="rId4" Type="http://schemas.openxmlformats.org/officeDocument/2006/relationships/image" Target="../media/image5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3814" y="1581200"/>
            <a:ext cx="7704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000" dirty="0"/>
              <a:t>基于深度学习的惯性导航室内定位算法研究</a:t>
            </a:r>
            <a:endParaRPr lang="zh-CN" alt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5796136" y="4797152"/>
            <a:ext cx="2723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导师：邓庆绪 教授</a:t>
            </a:r>
            <a:endParaRPr lang="en-US" altLang="zh-CN" dirty="0">
              <a:latin typeface="Arial" pitchFamily="34" charset="0"/>
            </a:endParaRP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报告人：付萌</a:t>
            </a:r>
            <a:endParaRPr lang="en-US" altLang="zh-CN" dirty="0">
              <a:latin typeface="Arial" pitchFamily="34" charset="0"/>
            </a:endParaRP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学号：</a:t>
            </a:r>
            <a:r>
              <a:rPr lang="en-US" altLang="zh-CN" dirty="0">
                <a:latin typeface="Arial" pitchFamily="34" charset="0"/>
              </a:rPr>
              <a:t>1600929</a:t>
            </a: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专业：计算机软件与</a:t>
            </a:r>
            <a:r>
              <a:rPr lang="zh-CN" altLang="en-US" dirty="0" smtClean="0">
                <a:latin typeface="Arial" pitchFamily="34" charset="0"/>
              </a:rPr>
              <a:t>理论</a:t>
            </a:r>
            <a:endParaRPr lang="en-US" altLang="zh-CN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40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主轴选择</a:t>
            </a:r>
          </a:p>
        </p:txBody>
      </p:sp>
      <p:sp>
        <p:nvSpPr>
          <p:cNvPr id="3" name="矩形 2"/>
          <p:cNvSpPr/>
          <p:nvPr/>
        </p:nvSpPr>
        <p:spPr>
          <a:xfrm>
            <a:off x="789355" y="5753903"/>
            <a:ext cx="9459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总加速度</a:t>
            </a:r>
            <a:r>
              <a:rPr lang="en-US" altLang="zh-CN" sz="2400" dirty="0" smtClean="0">
                <a:solidFill>
                  <a:srgbClr val="FF0000"/>
                </a:solidFill>
              </a:rPr>
              <a:t>    </a:t>
            </a:r>
            <a:r>
              <a:rPr lang="zh-CN" altLang="en-US" sz="2400" dirty="0" smtClean="0"/>
              <a:t>最大方差</a:t>
            </a:r>
            <a:r>
              <a:rPr lang="en-US" altLang="zh-CN" sz="2400" dirty="0" smtClean="0"/>
              <a:t>    X</a:t>
            </a:r>
            <a:r>
              <a:rPr lang="zh-CN" altLang="en-US" sz="2400" dirty="0" smtClean="0"/>
              <a:t>轴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Y</a:t>
            </a:r>
            <a:r>
              <a:rPr lang="zh-CN" altLang="en-US" sz="2400" dirty="0" smtClean="0"/>
              <a:t>轴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Z</a:t>
            </a:r>
            <a:r>
              <a:rPr lang="zh-CN" altLang="en-US" sz="2400" dirty="0" smtClean="0"/>
              <a:t>轴         </a:t>
            </a:r>
            <a:endParaRPr lang="zh-CN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78994" y="548680"/>
            <a:ext cx="9217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主轴是具有重要意义的</a:t>
            </a:r>
            <a:r>
              <a:rPr lang="zh-CN" altLang="en-US" sz="2400" dirty="0" smtClean="0">
                <a:solidFill>
                  <a:srgbClr val="FF0000"/>
                </a:solidFill>
              </a:rPr>
              <a:t>虚拟轴</a:t>
            </a:r>
            <a:r>
              <a:rPr lang="zh-CN" altLang="en-US" sz="2400" dirty="0" smtClean="0"/>
              <a:t>，减少使用单一传感器的风险。</a:t>
            </a:r>
            <a:endParaRPr lang="en-US" altLang="zh-CN" sz="2400" dirty="0" smtClean="0"/>
          </a:p>
          <a:p>
            <a:r>
              <a:rPr lang="zh-CN" altLang="en-US" sz="2400" dirty="0" smtClean="0"/>
              <a:t>需要尽可能减少姿态的影响，是</a:t>
            </a:r>
            <a:r>
              <a:rPr lang="zh-CN" altLang="en-US" sz="2400" dirty="0" smtClean="0">
                <a:solidFill>
                  <a:srgbClr val="FF0000"/>
                </a:solidFill>
              </a:rPr>
              <a:t>持续步态分析</a:t>
            </a:r>
            <a:r>
              <a:rPr lang="zh-CN" altLang="en-US" sz="2400" dirty="0" smtClean="0"/>
              <a:t>实现机制的关键。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9</a:t>
            </a:r>
            <a:endParaRPr lang="zh-CN" altLang="en-US" sz="2800" b="1" dirty="0"/>
          </a:p>
        </p:txBody>
      </p:sp>
      <p:pic>
        <p:nvPicPr>
          <p:cNvPr id="1029" name="Picture 5" descr="C:\Users\suck_dynasty\Desktop\主轴波形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50" y="1379676"/>
            <a:ext cx="3646314" cy="203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uck_dynasty\Desktop\主轴波形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79677"/>
            <a:ext cx="3479363" cy="204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suck_dynasty\Desktop\主轴波形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70" y="3410769"/>
            <a:ext cx="3675354" cy="215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suck_dynasty\Desktop\主轴波形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410769"/>
            <a:ext cx="3479363" cy="225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133074" y="5788633"/>
                <a:ext cx="2579232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𝑢𝑠𝑒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zh-CN" altLang="zh-CN" i="1"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𝑥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𝑦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𝑧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074" y="5788633"/>
                <a:ext cx="2579232" cy="65601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59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步态分析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487750" y="889407"/>
            <a:ext cx="244827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>
                <a:solidFill>
                  <a:srgbClr val="FF0000"/>
                </a:solidFill>
              </a:rPr>
              <a:t>峰值检测</a:t>
            </a:r>
            <a:r>
              <a:rPr lang="zh-CN" altLang="zh-CN" sz="2400" dirty="0" smtClean="0">
                <a:solidFill>
                  <a:srgbClr val="FF0000"/>
                </a:solidFill>
              </a:rPr>
              <a:t>方法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zh-CN" sz="2400" dirty="0" smtClean="0"/>
              <a:t>峰谷</a:t>
            </a:r>
            <a:r>
              <a:rPr lang="zh-CN" altLang="zh-CN" sz="2400" dirty="0"/>
              <a:t>差值限定</a:t>
            </a:r>
            <a:r>
              <a:rPr lang="zh-CN" altLang="zh-CN" sz="2400" dirty="0" smtClean="0"/>
              <a:t>法</a:t>
            </a:r>
            <a:endParaRPr lang="en-US" altLang="zh-CN" sz="2400" dirty="0" smtClean="0"/>
          </a:p>
          <a:p>
            <a:r>
              <a:rPr lang="zh-CN" altLang="zh-CN" sz="2400" dirty="0" smtClean="0"/>
              <a:t>两</a:t>
            </a:r>
            <a:r>
              <a:rPr lang="zh-CN" altLang="zh-CN" sz="2400" dirty="0"/>
              <a:t>次峰谷</a:t>
            </a:r>
            <a:r>
              <a:rPr lang="zh-CN" altLang="zh-CN" sz="2400" dirty="0" smtClean="0"/>
              <a:t>法</a:t>
            </a:r>
            <a:endParaRPr lang="en-US" altLang="zh-CN" sz="2400" dirty="0" smtClean="0"/>
          </a:p>
          <a:p>
            <a:r>
              <a:rPr lang="zh-CN" altLang="zh-CN" sz="2400" dirty="0" smtClean="0"/>
              <a:t>零</a:t>
            </a:r>
            <a:r>
              <a:rPr lang="zh-CN" altLang="zh-CN" sz="2400" dirty="0"/>
              <a:t>点交叉</a:t>
            </a:r>
            <a:r>
              <a:rPr lang="zh-CN" altLang="zh-CN" sz="2400" dirty="0" smtClean="0"/>
              <a:t>方法</a:t>
            </a:r>
            <a:endParaRPr lang="en-US" altLang="zh-CN" sz="2400" dirty="0" smtClean="0"/>
          </a:p>
          <a:p>
            <a:r>
              <a:rPr lang="zh-CN" altLang="zh-CN" sz="2400" dirty="0" smtClean="0">
                <a:solidFill>
                  <a:schemeClr val="accent6">
                    <a:lumMod val="50000"/>
                  </a:schemeClr>
                </a:solidFill>
              </a:rPr>
              <a:t>采样</a:t>
            </a:r>
            <a:r>
              <a:rPr lang="zh-CN" altLang="zh-CN" sz="2400" dirty="0">
                <a:solidFill>
                  <a:schemeClr val="accent6">
                    <a:lumMod val="50000"/>
                  </a:schemeClr>
                </a:solidFill>
              </a:rPr>
              <a:t>匹配</a:t>
            </a:r>
            <a:r>
              <a:rPr lang="zh-CN" altLang="zh-CN" sz="2400" dirty="0" smtClean="0">
                <a:solidFill>
                  <a:schemeClr val="accent6">
                    <a:lumMod val="50000"/>
                  </a:schemeClr>
                </a:solidFill>
              </a:rPr>
              <a:t>方法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图片 10" descr="C:\Users\suck_dynasty\Desktop\参照-步态分析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884" y="3347498"/>
            <a:ext cx="4551043" cy="250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C:\Users\suck_dynasty\Desktop\图片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594" y="991072"/>
            <a:ext cx="2365886" cy="178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194" y="836712"/>
            <a:ext cx="3241431" cy="1046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963" y="2001251"/>
            <a:ext cx="3253308" cy="1025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32" y="3347499"/>
            <a:ext cx="3644233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10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626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</a:t>
            </a:r>
            <a:endParaRPr lang="zh-CN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692696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行为判断得到确定步集合（也是数据清洗）</a:t>
            </a:r>
            <a:endParaRPr lang="en-US" altLang="zh-CN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51520" y="1923072"/>
            <a:ext cx="7776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基础版本：</a:t>
            </a:r>
            <a:endParaRPr lang="en-US" altLang="zh-CN" sz="2400" dirty="0" smtClean="0"/>
          </a:p>
          <a:p>
            <a:r>
              <a:rPr lang="zh-CN" altLang="en-US" sz="2400" dirty="0" smtClean="0"/>
              <a:t>阈值判断 </a:t>
            </a:r>
            <a:endParaRPr lang="en-US" altLang="zh-CN" sz="2400" dirty="0" smtClean="0"/>
          </a:p>
          <a:p>
            <a:r>
              <a:rPr lang="zh-CN" altLang="en-US" sz="2400" dirty="0"/>
              <a:t>方差</a:t>
            </a:r>
            <a:r>
              <a:rPr lang="zh-CN" altLang="en-US" sz="2400" dirty="0" smtClean="0"/>
              <a:t>判断</a:t>
            </a:r>
            <a:endParaRPr lang="en-US" altLang="zh-CN" sz="2400" dirty="0" smtClean="0"/>
          </a:p>
          <a:p>
            <a:r>
              <a:rPr lang="zh-CN" altLang="en-US" sz="2400" dirty="0" smtClean="0"/>
              <a:t>有限状态机判断</a:t>
            </a:r>
            <a:endParaRPr lang="en-US" altLang="zh-CN" sz="2400" dirty="0" smtClean="0"/>
          </a:p>
          <a:p>
            <a:r>
              <a:rPr lang="en-US" altLang="zh-CN" sz="2400" dirty="0" smtClean="0"/>
              <a:t>……</a:t>
            </a:r>
            <a:endParaRPr lang="en-US" altLang="zh-CN" sz="2400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人类行为识别</a:t>
            </a:r>
            <a:r>
              <a:rPr lang="en-US" altLang="zh-CN" sz="2400" dirty="0" smtClean="0">
                <a:solidFill>
                  <a:srgbClr val="FF0000"/>
                </a:solidFill>
              </a:rPr>
              <a:t>LSTM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1124744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剔除静止步</a:t>
            </a:r>
            <a:r>
              <a:rPr lang="en-US" altLang="zh-CN" sz="2400" dirty="0" smtClean="0"/>
              <a:t>          </a:t>
            </a:r>
            <a:r>
              <a:rPr lang="zh-CN" altLang="en-US" sz="2400" dirty="0" smtClean="0"/>
              <a:t>对行止的分类</a:t>
            </a:r>
            <a:r>
              <a:rPr lang="en-US" altLang="zh-CN" sz="2400" dirty="0" smtClean="0"/>
              <a:t>           </a:t>
            </a:r>
            <a:r>
              <a:rPr lang="zh-CN" altLang="en-US" sz="2400" dirty="0" smtClean="0"/>
              <a:t>行人行为的进一步分类</a:t>
            </a:r>
            <a:endParaRPr lang="zh-CN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715" y="1959761"/>
            <a:ext cx="6298849" cy="1423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 descr="C:\Users\suck_dynasty\Desktop\LST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933056"/>
            <a:ext cx="4896544" cy="177566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下箭头 8"/>
          <p:cNvSpPr/>
          <p:nvPr/>
        </p:nvSpPr>
        <p:spPr>
          <a:xfrm>
            <a:off x="1054877" y="3677399"/>
            <a:ext cx="432048" cy="978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 rot="16200000">
            <a:off x="2304245" y="1067046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4824525" y="1063844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51820" y="5809149"/>
            <a:ext cx="602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假说：行人的当前步状态与前几步有关联。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11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9751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642559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行为判断的演化</a:t>
            </a:r>
            <a:endParaRPr lang="zh-CN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843808" y="476672"/>
            <a:ext cx="16618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静止状态</a:t>
            </a:r>
            <a:endParaRPr lang="en-US" altLang="zh-CN" sz="2400" dirty="0" smtClean="0"/>
          </a:p>
          <a:p>
            <a:r>
              <a:rPr lang="zh-CN" altLang="en-US" sz="2400" dirty="0" smtClean="0"/>
              <a:t>水平移动</a:t>
            </a:r>
            <a:endParaRPr lang="en-US" altLang="zh-CN" sz="2400" dirty="0" smtClean="0"/>
          </a:p>
          <a:p>
            <a:r>
              <a:rPr lang="zh-CN" altLang="en-US" sz="2400" dirty="0" smtClean="0"/>
              <a:t>向上移动</a:t>
            </a:r>
            <a:endParaRPr lang="en-US" altLang="zh-CN" sz="2400" dirty="0" smtClean="0"/>
          </a:p>
          <a:p>
            <a:r>
              <a:rPr lang="zh-CN" altLang="en-US" sz="2400" dirty="0" smtClean="0"/>
              <a:t>向下移动</a:t>
            </a:r>
            <a:endParaRPr lang="en-US" altLang="zh-CN" sz="2400" dirty="0" smtClean="0"/>
          </a:p>
          <a:p>
            <a:r>
              <a:rPr lang="zh-CN" altLang="en-US" sz="2400" dirty="0" smtClean="0"/>
              <a:t>转弯</a:t>
            </a:r>
            <a:r>
              <a:rPr lang="zh-CN" altLang="en-US" sz="2400" dirty="0"/>
              <a:t>状态</a:t>
            </a:r>
            <a:endParaRPr lang="en-US" altLang="zh-CN" sz="2400" dirty="0" smtClean="0"/>
          </a:p>
          <a:p>
            <a:endParaRPr lang="en-US" altLang="zh-CN" sz="2400" dirty="0">
              <a:sym typeface="Wingdings" panose="05000000000000000000" pitchFamily="2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64088" y="476672"/>
            <a:ext cx="407309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Wingdings" panose="05000000000000000000" pitchFamily="2" charset="2"/>
              </a:rPr>
              <a:t>水平</a:t>
            </a:r>
            <a:r>
              <a:rPr lang="zh-CN" altLang="en-US" sz="2400" dirty="0" smtClean="0">
                <a:sym typeface="Wingdings" panose="05000000000000000000" pitchFamily="2" charset="2"/>
              </a:rPr>
              <a:t>移动</a:t>
            </a:r>
            <a:endParaRPr lang="en-US" altLang="zh-CN" sz="2400" dirty="0" smtClean="0">
              <a:sym typeface="Wingdings" panose="05000000000000000000" pitchFamily="2" charset="2"/>
            </a:endParaRPr>
          </a:p>
          <a:p>
            <a:r>
              <a:rPr lang="zh-CN" altLang="en-US" sz="2400" dirty="0" smtClean="0">
                <a:sym typeface="Wingdings" panose="05000000000000000000" pitchFamily="2" charset="2"/>
              </a:rPr>
              <a:t>向上移动</a:t>
            </a:r>
            <a:endParaRPr lang="en-US" altLang="zh-CN" sz="2400" dirty="0" smtClean="0">
              <a:sym typeface="Wingdings" panose="05000000000000000000" pitchFamily="2" charset="2"/>
            </a:endParaRPr>
          </a:p>
          <a:p>
            <a:r>
              <a:rPr lang="zh-CN" altLang="en-US" sz="2400" dirty="0" smtClean="0">
                <a:sym typeface="Wingdings" panose="05000000000000000000" pitchFamily="2" charset="2"/>
              </a:rPr>
              <a:t>向下</a:t>
            </a:r>
            <a:r>
              <a:rPr lang="zh-CN" altLang="en-US" sz="2400" dirty="0">
                <a:sym typeface="Wingdings" panose="05000000000000000000" pitchFamily="2" charset="2"/>
              </a:rPr>
              <a:t>移动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r>
              <a:rPr lang="zh-CN" altLang="en-US" sz="2400" dirty="0">
                <a:sym typeface="Wingdings" panose="05000000000000000000" pitchFamily="2" charset="2"/>
              </a:rPr>
              <a:t>转弯在方向判定流程处理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r>
              <a:rPr lang="zh-CN" altLang="en-US" sz="2400" dirty="0">
                <a:sym typeface="Wingdings" panose="05000000000000000000" pitchFamily="2" charset="2"/>
              </a:rPr>
              <a:t>静止在步长估计流程处理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7428" y="601247"/>
            <a:ext cx="1584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静止状态</a:t>
            </a:r>
            <a:endParaRPr lang="en-US" altLang="zh-CN" sz="2400" dirty="0" smtClean="0"/>
          </a:p>
          <a:p>
            <a:r>
              <a:rPr lang="zh-CN" altLang="en-US" sz="2400" dirty="0" smtClean="0"/>
              <a:t>移动状态</a:t>
            </a:r>
            <a:endParaRPr lang="zh-CN" altLang="en-US" sz="2400" dirty="0"/>
          </a:p>
        </p:txBody>
      </p:sp>
      <p:sp>
        <p:nvSpPr>
          <p:cNvPr id="11" name="下箭头 10"/>
          <p:cNvSpPr/>
          <p:nvPr/>
        </p:nvSpPr>
        <p:spPr>
          <a:xfrm rot="16200000">
            <a:off x="2123232" y="696267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 rot="16200000">
            <a:off x="4771885" y="728218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9" name="Picture 3" descr="C:\Users\suck_dynasty\Desktop\未标题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40815"/>
            <a:ext cx="5407263" cy="24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 descr="C:\Users\suck_dynasty\Desktop\新建文件夹\客户端数据采集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112225"/>
            <a:ext cx="5407263" cy="10310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139452" y="5396912"/>
            <a:ext cx="28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目标类型 ： </a:t>
            </a:r>
            <a:r>
              <a:rPr lang="en-US" altLang="zh-CN" sz="2400" dirty="0" smtClean="0"/>
              <a:t>-1, 0, 1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156176" y="2996952"/>
            <a:ext cx="26475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特征向量的原料：</a:t>
            </a:r>
            <a:endParaRPr lang="en-US" altLang="zh-CN" sz="2400" dirty="0" smtClean="0"/>
          </a:p>
          <a:p>
            <a:r>
              <a:rPr lang="zh-CN" altLang="en-US" sz="2400" dirty="0" smtClean="0"/>
              <a:t>加速度三轴数据</a:t>
            </a:r>
            <a:endParaRPr lang="en-US" altLang="zh-CN" sz="2400" dirty="0" smtClean="0"/>
          </a:p>
          <a:p>
            <a:r>
              <a:rPr lang="zh-CN" altLang="en-US" sz="2400" dirty="0" smtClean="0"/>
              <a:t>陀螺仪三轴数据</a:t>
            </a:r>
            <a:endParaRPr lang="en-US" altLang="zh-CN" sz="2400" dirty="0" smtClean="0"/>
          </a:p>
          <a:p>
            <a:r>
              <a:rPr lang="zh-CN" altLang="en-US" sz="2400" dirty="0"/>
              <a:t>加速度</a:t>
            </a:r>
            <a:r>
              <a:rPr lang="zh-CN" altLang="en-US" sz="2400" dirty="0" smtClean="0"/>
              <a:t>方差</a:t>
            </a:r>
            <a:endParaRPr lang="en-US" altLang="zh-CN" sz="2400" dirty="0" smtClean="0"/>
          </a:p>
          <a:p>
            <a:r>
              <a:rPr lang="zh-CN" altLang="en-US" sz="2400" dirty="0" smtClean="0"/>
              <a:t>步频</a:t>
            </a:r>
            <a:endParaRPr lang="en-US" altLang="zh-CN" sz="2400" dirty="0" smtClean="0"/>
          </a:p>
          <a:p>
            <a:r>
              <a:rPr lang="en-US" altLang="zh-CN" sz="2400" dirty="0" smtClean="0"/>
              <a:t>……</a:t>
            </a:r>
            <a:endParaRPr lang="zh-CN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12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1687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39752" y="32957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行为判断的进一步</a:t>
            </a:r>
            <a:r>
              <a:rPr lang="zh-CN" altLang="en-US" b="1" dirty="0"/>
              <a:t>进化（步长分类公式</a:t>
            </a:r>
            <a:r>
              <a:rPr lang="zh-CN" altLang="en-US" b="1" dirty="0" smtClean="0"/>
              <a:t>族）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080992" y="3748530"/>
                <a:ext cx="3341812" cy="976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fre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var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fre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var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992" y="3748530"/>
                <a:ext cx="3341812" cy="97661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158243" y="4749918"/>
                <a:ext cx="1995866" cy="661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/>
                            </a:rPr>
                            <m:t>fre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243" y="4749918"/>
                <a:ext cx="1995866" cy="66191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148064" y="5411830"/>
                <a:ext cx="2648802" cy="897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𝑣𝑎𝑟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5411830"/>
                <a:ext cx="2648802" cy="8974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69" y="1096439"/>
            <a:ext cx="4033746" cy="4113074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20" y="1096438"/>
            <a:ext cx="4162425" cy="24991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548680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行止判断           </a:t>
            </a:r>
            <a:r>
              <a:rPr lang="en-US" altLang="zh-CN" sz="2400" dirty="0" smtClean="0"/>
              <a:t>0m</a:t>
            </a:r>
            <a:r>
              <a:rPr lang="zh-CN" altLang="en-US" sz="2400" dirty="0" smtClean="0"/>
              <a:t>步长</a:t>
            </a:r>
            <a:r>
              <a:rPr lang="en-US" altLang="zh-CN" sz="2400" dirty="0" smtClean="0"/>
              <a:t>           </a:t>
            </a:r>
            <a:r>
              <a:rPr lang="zh-CN" altLang="en-US" sz="2400" dirty="0" smtClean="0"/>
              <a:t>步长分档</a:t>
            </a:r>
            <a:endParaRPr lang="zh-CN" altLang="en-US" sz="2400" dirty="0"/>
          </a:p>
        </p:txBody>
      </p:sp>
      <p:pic>
        <p:nvPicPr>
          <p:cNvPr id="5122" name="Picture 2" descr="C:\Users\suck_dynasty\Desktop\公式族方法说明-20171226112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69" y="5234698"/>
            <a:ext cx="4000077" cy="107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下箭头 9"/>
          <p:cNvSpPr/>
          <p:nvPr/>
        </p:nvSpPr>
        <p:spPr>
          <a:xfrm rot="16200000">
            <a:off x="1872197" y="506342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3671404" y="512180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13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3074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167350" y="32957"/>
            <a:ext cx="607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行为判断的进一步</a:t>
            </a:r>
            <a:r>
              <a:rPr lang="zh-CN" altLang="en-US" b="1" dirty="0"/>
              <a:t>进化（纵向位移</a:t>
            </a:r>
            <a:r>
              <a:rPr lang="zh-CN" altLang="en-US" b="1" dirty="0" smtClean="0"/>
              <a:t>模式）</a:t>
            </a:r>
            <a:endParaRPr lang="zh-CN" altLang="en-US" b="1" dirty="0"/>
          </a:p>
        </p:txBody>
      </p: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82326"/>
            <a:ext cx="2889944" cy="23146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750963" y="746965"/>
                <a:ext cx="3848554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963" y="746965"/>
                <a:ext cx="3848554" cy="127143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910" y="2098522"/>
            <a:ext cx="3077553" cy="23799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90780" y="3207035"/>
                <a:ext cx="5284460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80" y="3207035"/>
                <a:ext cx="5284460" cy="127143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C:\Users\suck_dynasty\Desktop\图片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653136"/>
            <a:ext cx="1795272" cy="181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511952" y="4803023"/>
                <a:ext cx="3979103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𝑆𝐿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𝑆𝐿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952" y="4803023"/>
                <a:ext cx="3979103" cy="127143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14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1916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25473" y="91499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系统实现</a:t>
            </a:r>
          </a:p>
        </p:txBody>
      </p:sp>
      <p:pic>
        <p:nvPicPr>
          <p:cNvPr id="12" name="图片 11" descr="C:\Users\suck_dynasty\Desktop\method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179" y="1484784"/>
            <a:ext cx="3365261" cy="293293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59532" y="663079"/>
            <a:ext cx="8856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容纳</a:t>
            </a:r>
            <a:r>
              <a:rPr lang="en-US" altLang="zh-CN" sz="2400" dirty="0" smtClean="0"/>
              <a:t>472500</a:t>
            </a:r>
            <a:r>
              <a:rPr lang="zh-CN" altLang="zh-CN" sz="2400" dirty="0"/>
              <a:t>种流程方法组合</a:t>
            </a:r>
            <a:r>
              <a:rPr lang="zh-CN" altLang="zh-CN" sz="2400" dirty="0" smtClean="0"/>
              <a:t>方式</a:t>
            </a:r>
            <a:r>
              <a:rPr lang="zh-CN" altLang="en-US" sz="2400" dirty="0" smtClean="0"/>
              <a:t>的定位系统，并随意切换，实时显示轨迹，保存数据。</a:t>
            </a:r>
            <a:endParaRPr lang="zh-CN" altLang="en-US" sz="2400" dirty="0"/>
          </a:p>
        </p:txBody>
      </p:sp>
      <p:pic>
        <p:nvPicPr>
          <p:cNvPr id="7" name="图片 6" descr="C:\Users\suck_dynasty\Desktop\设定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482" y="1484784"/>
            <a:ext cx="2197315" cy="293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C:\Users\suck_dynasty\Desktop\设定2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4417715"/>
            <a:ext cx="4563237" cy="186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37" y="1528778"/>
            <a:ext cx="2357722" cy="1469298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" y="2998076"/>
            <a:ext cx="2357722" cy="148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 descr="C:\Users\suck_dynasty\Desktop\saveData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179" y="4417715"/>
            <a:ext cx="3365261" cy="1863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15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2718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03748" y="32957"/>
            <a:ext cx="483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</a:t>
            </a:r>
            <a:r>
              <a:rPr lang="zh-CN" altLang="en-US" dirty="0"/>
              <a:t>实现（持续进行的步态</a:t>
            </a:r>
            <a:r>
              <a:rPr lang="zh-CN" altLang="en-US" dirty="0" smtClean="0"/>
              <a:t>分析）</a:t>
            </a:r>
            <a:endParaRPr lang="zh-CN" altLang="en-US" dirty="0"/>
          </a:p>
        </p:txBody>
      </p:sp>
      <p:pic>
        <p:nvPicPr>
          <p:cNvPr id="7" name="图片 6" descr="C:\Users\suck_dynasty\Desktop\Error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30" y="2852936"/>
            <a:ext cx="4037621" cy="3056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357215" y="908720"/>
            <a:ext cx="396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FIFO</a:t>
            </a:r>
            <a:r>
              <a:rPr lang="zh-CN" altLang="en-US" sz="2400" dirty="0" smtClean="0">
                <a:solidFill>
                  <a:srgbClr val="FF0000"/>
                </a:solidFill>
              </a:rPr>
              <a:t>缓冲区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消除数据不完整的过程进行的持续计算</a:t>
            </a:r>
          </a:p>
        </p:txBody>
      </p:sp>
      <p:pic>
        <p:nvPicPr>
          <p:cNvPr id="3074" name="Picture 2" descr="C:\Users\suck_dynasty\Desktop\定位轨迹透明背景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97" y="2924944"/>
            <a:ext cx="8634091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suck_dynasty\Desktop\答辩PPT以及其他资源\方法对比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93" y="587296"/>
            <a:ext cx="4498814" cy="331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16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6045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915816" y="32957"/>
            <a:ext cx="465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zh-CN" altLang="en-US" dirty="0" smtClean="0"/>
              <a:t>估计（</a:t>
            </a:r>
            <a:r>
              <a:rPr lang="en-US" altLang="zh-CN" dirty="0" smtClean="0"/>
              <a:t>2% with Scarlet method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5" name="图片 14" descr="C:\Users\suck_dynasty\Desktop\SL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8960"/>
            <a:ext cx="7464446" cy="316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C:\Users\suck_dynasty\Desktop\一个测试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692696"/>
            <a:ext cx="4296094" cy="2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C:\Users\suck_dynasty\Desktop\地砖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76612"/>
            <a:ext cx="2592288" cy="22322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17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3471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流程方法对比</a:t>
            </a:r>
            <a:endParaRPr lang="zh-CN" altLang="en-US" b="1" dirty="0"/>
          </a:p>
        </p:txBody>
      </p:sp>
      <p:pic>
        <p:nvPicPr>
          <p:cNvPr id="12" name="图片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476672"/>
            <a:ext cx="4283968" cy="2858354"/>
          </a:xfrm>
          <a:prstGeom prst="rect">
            <a:avLst/>
          </a:prstGeom>
        </p:spPr>
      </p:pic>
      <p:pic>
        <p:nvPicPr>
          <p:cNvPr id="18" name="图片 17" descr="C:\Users\suck_dynasty\Desktop\stepDetectio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3" y="3335026"/>
            <a:ext cx="4600479" cy="2974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 descr="C:\Users\suck_dynasty\Desktop\Filter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76672"/>
            <a:ext cx="4600478" cy="302433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18</a:t>
            </a:r>
            <a:endParaRPr lang="zh-CN" altLang="en-US" sz="2800" b="1" dirty="0"/>
          </a:p>
        </p:txBody>
      </p:sp>
      <p:pic>
        <p:nvPicPr>
          <p:cNvPr id="8" name="图片 7" descr="C:\Users\suck_dynasty\Desktop\方向带单位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3335026"/>
            <a:ext cx="4283968" cy="2974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080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79912" y="11663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问题抛出</a:t>
            </a:r>
            <a:endParaRPr lang="zh-CN" altLang="en-US" b="1" dirty="0"/>
          </a:p>
        </p:txBody>
      </p:sp>
      <p:pic>
        <p:nvPicPr>
          <p:cNvPr id="9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12" y="4113538"/>
            <a:ext cx="3676592" cy="194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14" y="1481437"/>
            <a:ext cx="3689290" cy="2306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suck_dynasty\Desktop\图片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0" y="1481437"/>
            <a:ext cx="3680161" cy="230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89662" y="666699"/>
            <a:ext cx="794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如何在没有基础设施的情况下如何进行室内空间的定位？</a:t>
            </a:r>
            <a:endParaRPr lang="zh-CN" altLang="en-US" sz="2400" dirty="0"/>
          </a:p>
        </p:txBody>
      </p:sp>
      <p:pic>
        <p:nvPicPr>
          <p:cNvPr id="3074" name="Picture 2" descr="C:\Users\suck_dynasty\Desktop\2016080911316661666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0" y="4113538"/>
            <a:ext cx="3680161" cy="194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5283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05284" y="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定位实验</a:t>
            </a:r>
            <a:endParaRPr lang="zh-CN" altLang="en-US" b="1" dirty="0"/>
          </a:p>
        </p:txBody>
      </p:sp>
      <p:pic>
        <p:nvPicPr>
          <p:cNvPr id="7" name="图片 6" descr="C:\Users\suck_dynasty\Desktop\在一个屋子里各个方向走二十六步-20171116102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56" y="578615"/>
            <a:ext cx="4334792" cy="261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29116" y="3184773"/>
            <a:ext cx="483497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总移动长度</a:t>
            </a:r>
            <a:r>
              <a:rPr lang="en-US" altLang="zh-CN" sz="2400" dirty="0" smtClean="0"/>
              <a:t>65</a:t>
            </a:r>
            <a:r>
              <a:rPr lang="zh-CN" altLang="en-US" sz="2400" dirty="0" smtClean="0"/>
              <a:t>米</a:t>
            </a:r>
            <a:endParaRPr lang="en-US" altLang="zh-CN" sz="2400" dirty="0" smtClean="0"/>
          </a:p>
          <a:p>
            <a:r>
              <a:rPr lang="zh-CN" altLang="zh-CN" sz="2400" dirty="0" smtClean="0"/>
              <a:t>累积误差</a:t>
            </a:r>
            <a:r>
              <a:rPr lang="zh-CN" altLang="zh-CN" sz="2400" dirty="0"/>
              <a:t>约为</a:t>
            </a:r>
            <a:r>
              <a:rPr lang="en-US" altLang="zh-CN" sz="2400" dirty="0"/>
              <a:t>2.13</a:t>
            </a:r>
            <a:r>
              <a:rPr lang="zh-CN" altLang="zh-CN" sz="2400" dirty="0" smtClean="0"/>
              <a:t>米</a:t>
            </a:r>
            <a:endParaRPr lang="en-US" altLang="zh-CN" sz="2400" dirty="0"/>
          </a:p>
          <a:p>
            <a:r>
              <a:rPr lang="zh-CN" altLang="zh-CN" sz="2400" dirty="0" smtClean="0"/>
              <a:t>因转向</a:t>
            </a:r>
            <a:r>
              <a:rPr lang="zh-CN" altLang="zh-CN" sz="2400" dirty="0"/>
              <a:t>导致的累积误差</a:t>
            </a:r>
            <a:r>
              <a:rPr lang="zh-CN" altLang="zh-CN" sz="2400" dirty="0" smtClean="0"/>
              <a:t>约</a:t>
            </a:r>
            <a:r>
              <a:rPr lang="en-US" altLang="zh-CN" sz="2400" dirty="0" smtClean="0"/>
              <a:t>1.03</a:t>
            </a:r>
            <a:r>
              <a:rPr lang="zh-CN" altLang="zh-CN" sz="2400" dirty="0" smtClean="0"/>
              <a:t>米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转向偏移解决</a:t>
            </a:r>
            <a:r>
              <a:rPr lang="zh-CN" altLang="en-US" sz="2400" dirty="0"/>
              <a:t>方法：</a:t>
            </a:r>
            <a:endParaRPr lang="en-US" altLang="zh-CN" sz="2400" dirty="0"/>
          </a:p>
          <a:p>
            <a:r>
              <a:rPr lang="zh-CN" altLang="en-US" sz="2400" dirty="0"/>
              <a:t>传向状态夏的这一步的步长缩减一定百分比，本文数值为</a:t>
            </a:r>
            <a:r>
              <a:rPr lang="en-US" altLang="zh-CN" sz="2400" dirty="0">
                <a:solidFill>
                  <a:srgbClr val="FF0000"/>
                </a:solidFill>
              </a:rPr>
              <a:t>60</a:t>
            </a:r>
            <a:r>
              <a:rPr lang="en-US" altLang="zh-CN" sz="2400" dirty="0" smtClean="0">
                <a:solidFill>
                  <a:srgbClr val="FF0000"/>
                </a:solidFill>
              </a:rPr>
              <a:t>%</a:t>
            </a:r>
            <a:endParaRPr lang="zh-CN" altLang="en-US" sz="2400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pic>
        <p:nvPicPr>
          <p:cNvPr id="9" name="图片 8" descr="C:\Users\suck_dynasty\Desktop\往复行走实验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59134"/>
            <a:ext cx="3240360" cy="27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C:\Users\suck_dynasty\Desktop\turningOffset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415354"/>
            <a:ext cx="3240360" cy="267794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19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521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行为判断实验</a:t>
            </a:r>
            <a:endParaRPr lang="zh-CN" altLang="en-US" b="1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139881"/>
              </p:ext>
            </p:extLst>
          </p:nvPr>
        </p:nvGraphicFramePr>
        <p:xfrm>
          <a:off x="5148064" y="764704"/>
          <a:ext cx="3888432" cy="54662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13384"/>
                <a:gridCol w="1275048"/>
              </a:tblGrid>
              <a:tr h="795841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         </a:t>
                      </a:r>
                      <a:r>
                        <a:rPr lang="zh-CN" sz="1050" kern="100" dirty="0">
                          <a:effectLst/>
                        </a:rPr>
                        <a:t>特征向量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 smtClean="0">
                          <a:effectLst/>
                        </a:rPr>
                        <a:t>准确率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63317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步频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0.03%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加速度方差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23.42%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23.43%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629033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加速度方差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51.56%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54.68%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步频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56.25%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62.52%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陀螺仪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82.81%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100.00%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6147" name="Picture 3" descr="C:\Users\suck_dynasty\Desktop\未标题-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16" y="764704"/>
            <a:ext cx="4969547" cy="54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20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6918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465415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总结</a:t>
            </a:r>
            <a:endParaRPr lang="zh-CN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20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980728"/>
            <a:ext cx="72172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完整的步行者航位推算室内空间定位流程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实现方法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步态分析            </a:t>
            </a:r>
            <a:r>
              <a:rPr lang="zh-CN" altLang="zh-CN" sz="2400" dirty="0" smtClean="0"/>
              <a:t>主轴选择</a:t>
            </a:r>
            <a:r>
              <a:rPr lang="en-US" altLang="zh-CN" sz="2400" dirty="0" smtClean="0"/>
              <a:t>+</a:t>
            </a:r>
            <a:r>
              <a:rPr lang="zh-CN" altLang="zh-CN" sz="2400" dirty="0" smtClean="0"/>
              <a:t>步态分析</a:t>
            </a:r>
            <a:r>
              <a:rPr lang="en-US" altLang="zh-CN" sz="2400" dirty="0" smtClean="0"/>
              <a:t>+</a:t>
            </a:r>
            <a:r>
              <a:rPr lang="zh-CN" altLang="zh-CN" sz="2400" dirty="0" smtClean="0"/>
              <a:t>行为判断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行为判断            行为判断</a:t>
            </a:r>
            <a:r>
              <a:rPr lang="en-US" altLang="zh-CN" sz="2400" dirty="0" smtClean="0"/>
              <a:t>+LSTM</a:t>
            </a:r>
          </a:p>
          <a:p>
            <a:endParaRPr lang="en-US" altLang="zh-CN" sz="2400" dirty="0" smtClean="0"/>
          </a:p>
          <a:p>
            <a:r>
              <a:rPr lang="zh-CN" altLang="en-US" sz="2400" dirty="0"/>
              <a:t>行为</a:t>
            </a:r>
            <a:r>
              <a:rPr lang="zh-CN" altLang="en-US" sz="2400" dirty="0" smtClean="0"/>
              <a:t>判断            分档的步长估计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行为判断            纵向位移计算</a:t>
            </a:r>
            <a:endParaRPr lang="en-US" altLang="zh-CN" sz="2400" dirty="0" smtClean="0"/>
          </a:p>
          <a:p>
            <a:r>
              <a:rPr lang="zh-CN" altLang="en-US" sz="2400" dirty="0" smtClean="0"/>
              <a:t> </a:t>
            </a:r>
            <a:r>
              <a:rPr lang="en-US" altLang="zh-CN" sz="2400" dirty="0" smtClean="0"/>
              <a:t> </a:t>
            </a:r>
            <a:endParaRPr lang="zh-CN" altLang="en-US" sz="2400" dirty="0"/>
          </a:p>
        </p:txBody>
      </p:sp>
      <p:sp>
        <p:nvSpPr>
          <p:cNvPr id="8" name="下箭头 7"/>
          <p:cNvSpPr/>
          <p:nvPr/>
        </p:nvSpPr>
        <p:spPr>
          <a:xfrm rot="16200000">
            <a:off x="2628280" y="1624308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 rot="16200000">
            <a:off x="2628280" y="2420392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 rot="16200000">
            <a:off x="2628280" y="3140473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2628280" y="3860552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25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还可以继续</a:t>
            </a:r>
            <a:r>
              <a:rPr lang="zh-CN" altLang="en-US" b="1" dirty="0" smtClean="0"/>
              <a:t>做的事情</a:t>
            </a:r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17790" y="903040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硬件化</a:t>
            </a:r>
            <a:r>
              <a:rPr lang="zh-CN" altLang="en-US" dirty="0" smtClean="0"/>
              <a:t>整个流程可以提高自主性和运行效率</a:t>
            </a:r>
            <a:endParaRPr lang="en-US" altLang="zh-CN" dirty="0" smtClean="0"/>
          </a:p>
          <a:p>
            <a:r>
              <a:rPr lang="zh-CN" altLang="en-US" dirty="0" smtClean="0"/>
              <a:t>扩展行为判断流程可以得到更多有趣的信息</a:t>
            </a:r>
            <a:endParaRPr lang="en-US" altLang="zh-CN" dirty="0" smtClean="0"/>
          </a:p>
          <a:p>
            <a:r>
              <a:rPr lang="zh-CN" altLang="en-US" dirty="0" smtClean="0"/>
              <a:t>人工输入的参数的自动获取可以进一步增强灵活性</a:t>
            </a:r>
            <a:endParaRPr lang="zh-CN" altLang="en-US" dirty="0"/>
          </a:p>
        </p:txBody>
      </p:sp>
      <p:pic>
        <p:nvPicPr>
          <p:cNvPr id="4099" name="Picture 3" descr="C:\Users\suck_dynasty\Desktop\Screenshot_20171108-1258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15613"/>
            <a:ext cx="4072558" cy="205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suck_dynasty\Desktop\运行新图片-2017112118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51" y="3608175"/>
            <a:ext cx="3754438" cy="205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4551" y="2420888"/>
            <a:ext cx="733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目标</a:t>
            </a:r>
            <a:r>
              <a:rPr lang="zh-CN" altLang="en-US" dirty="0" smtClean="0"/>
              <a:t>是具有自主性、稳定性和准确性的手机</a:t>
            </a:r>
            <a:r>
              <a:rPr lang="en-US" altLang="zh-CN" dirty="0" smtClean="0"/>
              <a:t>VR</a:t>
            </a:r>
            <a:r>
              <a:rPr lang="zh-CN" altLang="en-US" dirty="0" smtClean="0"/>
              <a:t>导航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9285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21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8067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9285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21</a:t>
            </a:r>
            <a:endParaRPr lang="zh-CN" alt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23814" y="1581200"/>
            <a:ext cx="770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dirty="0"/>
          </a:p>
        </p:txBody>
      </p:sp>
      <p:sp>
        <p:nvSpPr>
          <p:cNvPr id="10" name="文本框 1"/>
          <p:cNvSpPr txBox="1">
            <a:spLocks noChangeArrowheads="1"/>
          </p:cNvSpPr>
          <p:nvPr/>
        </p:nvSpPr>
        <p:spPr bwMode="auto">
          <a:xfrm>
            <a:off x="1324897" y="1588861"/>
            <a:ext cx="691197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4400" b="1" dirty="0">
                <a:latin typeface="Arial" pitchFamily="34" charset="0"/>
              </a:rPr>
              <a:t>多谢观看，恳请指导</a:t>
            </a:r>
            <a:r>
              <a:rPr lang="zh-CN" altLang="en-US" dirty="0" smtClean="0">
                <a:latin typeface="Arial" pitchFamily="34" charset="0"/>
              </a:rPr>
              <a:t>。</a:t>
            </a:r>
            <a:endParaRPr lang="en-US" altLang="zh-CN" dirty="0">
              <a:latin typeface="Arial" pitchFamily="34" charset="0"/>
            </a:endParaRPr>
          </a:p>
        </p:txBody>
      </p:sp>
      <p:pic>
        <p:nvPicPr>
          <p:cNvPr id="1026" name="Picture 2" descr="C:\Users\suck_dynasty\Desktop\谢谢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5239910"/>
            <a:ext cx="1143463" cy="133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36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427" y="620687"/>
            <a:ext cx="7721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传统惯性导航</a:t>
            </a:r>
            <a:r>
              <a:rPr lang="zh-CN" altLang="en-US" sz="2400" dirty="0"/>
              <a:t>积分误差</a:t>
            </a:r>
            <a:r>
              <a:rPr lang="zh-CN" altLang="en-US" sz="2400" dirty="0" smtClean="0"/>
              <a:t>较大，不可使用</a:t>
            </a:r>
            <a:endParaRPr lang="zh-CN" altLang="en-US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手机</a:t>
            </a:r>
            <a:r>
              <a:rPr lang="zh-CN" altLang="en-US" sz="2400" dirty="0" smtClean="0">
                <a:solidFill>
                  <a:srgbClr val="FF0000"/>
                </a:solidFill>
              </a:rPr>
              <a:t>传感器 </a:t>
            </a:r>
            <a:r>
              <a:rPr lang="en-US" altLang="zh-CN" sz="2400" dirty="0" smtClean="0">
                <a:solidFill>
                  <a:srgbClr val="FF0000"/>
                </a:solidFill>
              </a:rPr>
              <a:t>+ </a:t>
            </a:r>
            <a:r>
              <a:rPr lang="zh-CN" altLang="en-US" sz="2400" dirty="0" smtClean="0">
                <a:solidFill>
                  <a:srgbClr val="FF0000"/>
                </a:solidFill>
              </a:rPr>
              <a:t>步行</a:t>
            </a:r>
            <a:r>
              <a:rPr lang="zh-CN" altLang="en-US" sz="2400" dirty="0">
                <a:solidFill>
                  <a:srgbClr val="FF0000"/>
                </a:solidFill>
              </a:rPr>
              <a:t>者</a:t>
            </a:r>
            <a:r>
              <a:rPr lang="zh-CN" altLang="en-US" sz="2400" dirty="0" smtClean="0">
                <a:solidFill>
                  <a:srgbClr val="FF0000"/>
                </a:solidFill>
              </a:rPr>
              <a:t>航迹推算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252061" y="5320261"/>
                <a:ext cx="3965637" cy="805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400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zh-CN" sz="2400" i="1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sz="2400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𝑆𝐿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/>
                              </a:rPr>
                              <m:t>×</m:t>
                            </m:r>
                            <m:func>
                              <m:func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sz="2400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𝑆𝐿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/>
                              </a:rPr>
                              <m:t>×</m:t>
                            </m:r>
                            <m:func>
                              <m:func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</m:e>
                        </m:eqArr>
                      </m:e>
                    </m:d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061" y="5320261"/>
                <a:ext cx="3965637" cy="80567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923928" y="107140"/>
            <a:ext cx="279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定位方案</a:t>
            </a:r>
            <a:endParaRPr lang="zh-CN" altLang="en-US" b="1" dirty="0"/>
          </a:p>
        </p:txBody>
      </p:sp>
      <p:pic>
        <p:nvPicPr>
          <p:cNvPr id="10" name="Picture 2" descr="C:\Users\suck_dynasty\Desktop\答辩PPT以及其他资源\定位轨迹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27" y="1555513"/>
            <a:ext cx="5689123" cy="361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suck_dynasty\Desktop\PPT图\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70" y="1650990"/>
            <a:ext cx="2090091" cy="209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uck_dynasty\Desktop\PPT图\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83" y="3933057"/>
            <a:ext cx="2831051" cy="219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6873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uck_dynasty\Desktop\流程图黑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64" y="719118"/>
            <a:ext cx="4786142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5339" y="1647805"/>
            <a:ext cx="1571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数据收集 </a:t>
            </a:r>
            <a:endParaRPr lang="en-US" altLang="zh-CN" sz="2400" dirty="0" smtClean="0"/>
          </a:p>
          <a:p>
            <a:r>
              <a:rPr lang="zh-CN" altLang="en-US" sz="2400" dirty="0" smtClean="0"/>
              <a:t>数据滤波 </a:t>
            </a:r>
            <a:endParaRPr lang="en-US" altLang="zh-CN" sz="2400" dirty="0" smtClean="0"/>
          </a:p>
          <a:p>
            <a:r>
              <a:rPr lang="zh-CN" altLang="en-US" sz="2400" dirty="0" smtClean="0"/>
              <a:t>步态分析</a:t>
            </a:r>
            <a:endParaRPr lang="en-US" altLang="zh-CN" sz="2400" dirty="0" smtClean="0"/>
          </a:p>
          <a:p>
            <a:r>
              <a:rPr lang="zh-CN" altLang="en-US" sz="2400" dirty="0" smtClean="0"/>
              <a:t>方向判定</a:t>
            </a:r>
            <a:endParaRPr lang="en-US" altLang="zh-CN" sz="2400" dirty="0" smtClean="0"/>
          </a:p>
          <a:p>
            <a:r>
              <a:rPr lang="zh-CN" altLang="en-US" sz="2400" dirty="0" smtClean="0"/>
              <a:t>步长估计</a:t>
            </a:r>
            <a:endParaRPr lang="en-US" altLang="zh-CN" sz="2400" dirty="0" smtClean="0"/>
          </a:p>
          <a:p>
            <a:r>
              <a:rPr lang="zh-CN" altLang="en-US" sz="2400" dirty="0" smtClean="0"/>
              <a:t>坐标计算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538579" y="1569859"/>
            <a:ext cx="17093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数据</a:t>
            </a:r>
            <a:r>
              <a:rPr lang="zh-CN" altLang="en-US" sz="2400" dirty="0" smtClean="0"/>
              <a:t>收集</a:t>
            </a:r>
            <a:endParaRPr lang="en-US" altLang="zh-CN" sz="2400" dirty="0" smtClean="0"/>
          </a:p>
          <a:p>
            <a:r>
              <a:rPr lang="zh-CN" altLang="en-US" sz="2400" dirty="0" smtClean="0"/>
              <a:t>数据滤波 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主轴选择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步态分析 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行为判断 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方向判定 </a:t>
            </a:r>
            <a:endParaRPr lang="en-US" altLang="zh-CN" sz="2400" dirty="0" smtClean="0"/>
          </a:p>
          <a:p>
            <a:r>
              <a:rPr lang="zh-CN" altLang="en-US" sz="2400" dirty="0" smtClean="0"/>
              <a:t>步长估计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纵向位移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坐标</a:t>
            </a:r>
            <a:r>
              <a:rPr lang="zh-CN" altLang="en-US" sz="2400" dirty="0"/>
              <a:t>计算</a:t>
            </a:r>
            <a:r>
              <a:rPr lang="zh-CN" alt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PDR</a:t>
            </a:r>
            <a:r>
              <a:rPr lang="zh-CN" altLang="en-US" b="1" dirty="0" smtClean="0"/>
              <a:t>介绍与进化</a:t>
            </a:r>
            <a:endParaRPr lang="zh-CN" altLang="en-US" b="1" dirty="0"/>
          </a:p>
        </p:txBody>
      </p:sp>
      <p:sp>
        <p:nvSpPr>
          <p:cNvPr id="9" name="左大括号 8"/>
          <p:cNvSpPr/>
          <p:nvPr/>
        </p:nvSpPr>
        <p:spPr>
          <a:xfrm rot="10800000">
            <a:off x="3851919" y="2413078"/>
            <a:ext cx="252029" cy="945711"/>
          </a:xfrm>
          <a:prstGeom prst="leftBrace">
            <a:avLst>
              <a:gd name="adj1" fmla="val 8695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下箭头 1"/>
          <p:cNvSpPr/>
          <p:nvPr/>
        </p:nvSpPr>
        <p:spPr>
          <a:xfrm rot="16200000">
            <a:off x="1949373" y="2124550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2315828" y="3474777"/>
            <a:ext cx="264110" cy="945711"/>
          </a:xfrm>
          <a:prstGeom prst="leftBrace">
            <a:avLst>
              <a:gd name="adj1" fmla="val 86954"/>
              <a:gd name="adj2" fmla="val 4852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5" name="肘形连接符 4"/>
          <p:cNvCxnSpPr>
            <a:stCxn id="12" idx="1"/>
            <a:endCxn id="6" idx="1"/>
          </p:cNvCxnSpPr>
          <p:nvPr/>
        </p:nvCxnSpPr>
        <p:spPr>
          <a:xfrm rot="10800000" flipH="1">
            <a:off x="2315827" y="3278020"/>
            <a:ext cx="222751" cy="655655"/>
          </a:xfrm>
          <a:prstGeom prst="bentConnector3">
            <a:avLst>
              <a:gd name="adj1" fmla="val -102626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3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7844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数据收集</a:t>
            </a:r>
            <a:endParaRPr lang="zh-CN" alt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" y="2650411"/>
            <a:ext cx="3960440" cy="214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1" y="486018"/>
            <a:ext cx="3960440" cy="2116092"/>
          </a:xfrm>
          <a:prstGeom prst="rect">
            <a:avLst/>
          </a:prstGeom>
        </p:spPr>
      </p:pic>
      <p:pic>
        <p:nvPicPr>
          <p:cNvPr id="5124" name="Picture 4" descr="C:\Users\suck_dynasty\Desktop\sho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" y="4824081"/>
            <a:ext cx="3960440" cy="155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23050" y="486018"/>
            <a:ext cx="34696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加速度传感器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陀螺仪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磁力</a:t>
            </a:r>
            <a:r>
              <a:rPr lang="zh-CN" altLang="en-US" sz="2400" dirty="0" smtClean="0">
                <a:solidFill>
                  <a:srgbClr val="FF0000"/>
                </a:solidFill>
              </a:rPr>
              <a:t>计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时间</a:t>
            </a:r>
            <a:r>
              <a:rPr lang="zh-CN" altLang="en-US" sz="2400" dirty="0" smtClean="0">
                <a:solidFill>
                  <a:srgbClr val="FF0000"/>
                </a:solidFill>
              </a:rPr>
              <a:t>戳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状态标签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</a:rPr>
              <a:t>特殊算法的结算结果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zh-CN" altLang="en-US" sz="2400" dirty="0">
                <a:solidFill>
                  <a:srgbClr val="C00000"/>
                </a:solidFill>
              </a:rPr>
              <a:t>电子罗盘</a:t>
            </a:r>
            <a:r>
              <a:rPr lang="zh-CN" altLang="en-US" sz="2400" dirty="0" smtClean="0">
                <a:solidFill>
                  <a:srgbClr val="C00000"/>
                </a:solidFill>
              </a:rPr>
              <a:t>读数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GPS</a:t>
            </a:r>
            <a:r>
              <a:rPr lang="zh-CN" altLang="en-US" sz="2400" dirty="0" smtClean="0">
                <a:solidFill>
                  <a:srgbClr val="C00000"/>
                </a:solidFill>
              </a:rPr>
              <a:t>数据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zh-CN" altLang="en-US" sz="2400" dirty="0" smtClean="0"/>
              <a:t>气压计数据等</a:t>
            </a:r>
            <a:endParaRPr lang="zh-CN" altLang="en-US" sz="2400" dirty="0"/>
          </a:p>
        </p:txBody>
      </p:sp>
      <p:pic>
        <p:nvPicPr>
          <p:cNvPr id="9" name="图片 8" descr="C:\Users\suck_dynasty\Desktop\DATA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824081"/>
            <a:ext cx="4083314" cy="16561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331640" y="593998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</a:rPr>
              <a:t>缓冲区到缓冲区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4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380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3111" y="589539"/>
                <a:ext cx="4313716" cy="3099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/>
                  <a:t>      </a:t>
                </a:r>
                <a:r>
                  <a:rPr lang="zh-CN" altLang="zh-CN" b="1" dirty="0" smtClean="0"/>
                  <a:t>基于加速度的步长估计</a:t>
                </a:r>
                <a:endParaRPr lang="en-US" altLang="zh-CN" b="1" dirty="0" smtClean="0"/>
              </a:p>
              <a:p>
                <a:endParaRPr lang="en-US" altLang="zh-CN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0" smtClean="0"/>
                        <m:t> </m:t>
                      </m:r>
                      <m:r>
                        <m:rPr>
                          <m:nor/>
                        </m:rPr>
                        <a:rPr lang="en-US" altLang="zh-CN"/>
                        <m:t>Weinberg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ad>
                        <m:ra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>
                          <m:r>
                            <a:rPr lang="en-US" altLang="zh-CN" i="1">
                              <a:latin typeface="Cambria Math"/>
                            </a:rPr>
                            <m:t>4</m:t>
                          </m:r>
                        </m:deg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mtClean="0">
                          <a:solidFill>
                            <a:srgbClr val="FF0000"/>
                          </a:solidFill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zh-CN">
                          <a:solidFill>
                            <a:srgbClr val="FF0000"/>
                          </a:solidFill>
                        </a:rPr>
                        <m:t>carlet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r>
                  <a:rPr lang="en-US" altLang="zh-CN" dirty="0" smtClean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0" smtClean="0"/>
                        <m:t>        </m:t>
                      </m:r>
                      <m:r>
                        <m:rPr>
                          <m:nor/>
                        </m:rPr>
                        <a:rPr lang="en-US" altLang="zh-CN"/>
                        <m:t>Kim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 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|</m:t>
                                  </m:r>
                                </m:e>
                              </m:nary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11" y="589539"/>
                <a:ext cx="4313716" cy="3099182"/>
              </a:xfrm>
              <a:prstGeom prst="rect">
                <a:avLst/>
              </a:prstGeom>
              <a:blipFill rotWithShape="1">
                <a:blip r:embed="rId2"/>
                <a:stretch>
                  <a:fillRect t="-15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478340" y="121641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78340" y="172047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773240" y="2162630"/>
                <a:ext cx="2312684" cy="992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zh-CN" b="1" dirty="0" smtClean="0"/>
                        <m:t>依据单摆估计步长</m:t>
                      </m:r>
                    </m:oMath>
                  </m:oMathPara>
                </a14:m>
                <a:endParaRPr lang="en-US" altLang="zh-CN" b="1" dirty="0" smtClean="0"/>
              </a:p>
              <a:p>
                <a:endParaRPr lang="en-US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/>
                        </a:rPr>
                        <m:t>SL</m:t>
                      </m:r>
                      <m:r>
                        <a:rPr lang="en-US" altLang="zh-CN" smtClean="0">
                          <a:latin typeface="Cambria Math"/>
                        </a:rPr>
                        <m:t>=2.5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𝐻𝐿</m:t>
                          </m:r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240" y="2162630"/>
                <a:ext cx="2312684" cy="992644"/>
              </a:xfrm>
              <a:prstGeom prst="rect">
                <a:avLst/>
              </a:prstGeom>
              <a:blipFill rotWithShape="1">
                <a:blip r:embed="rId3"/>
                <a:stretch>
                  <a:fillRect l="-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767741" y="585055"/>
                <a:ext cx="4217501" cy="1539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Cambria Math"/>
                  </a:rPr>
                  <a:t>依据</a:t>
                </a:r>
                <a:r>
                  <a:rPr lang="zh-CN" altLang="en-US" b="1" dirty="0" smtClean="0">
                    <a:latin typeface="Cambria Math"/>
                  </a:rPr>
                  <a:t>身高估计步长</a:t>
                </a:r>
                <a:endParaRPr lang="en-US" altLang="zh-CN" b="1" dirty="0" smtClean="0">
                  <a:latin typeface="Cambria Math"/>
                </a:endParaRPr>
              </a:p>
              <a:p>
                <a:endParaRPr lang="en-US" altLang="zh-CN" b="1" dirty="0" smtClean="0">
                  <a:latin typeface="Cambria Math"/>
                </a:endParaRPr>
              </a:p>
              <a:p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SL</m:t>
                    </m:r>
                    <m:r>
                      <a:rPr lang="en-US" altLang="zh-CN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H</m:t>
                    </m:r>
                    <m:r>
                      <a:rPr lang="en-US" altLang="zh-CN">
                        <a:latin typeface="Cambria Math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S</m:t>
                    </m:r>
                  </m:oMath>
                </a14:m>
                <a:endParaRPr lang="en-US" altLang="zh-CN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/>
                        <m:t>SL</m:t>
                      </m:r>
                      <m:r>
                        <m:rPr>
                          <m:nor/>
                        </m:rPr>
                        <a:rPr lang="en-US" altLang="zh-CN"/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/>
                            <m:t>0.7+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a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zh-CN"/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en-US" altLang="zh-CN" i="1"/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altLang="zh-CN"/>
                                <m:t>1.75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+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b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×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SF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i="1"/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1.79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zh-CN"/>
                                <m:t>H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zh-CN"/>
                                <m:t>1.75</m:t>
                              </m:r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lang="en-US" altLang="zh-CN"/>
                        <m:t>×</m:t>
                      </m:r>
                      <m:r>
                        <m:rPr>
                          <m:nor/>
                        </m:rPr>
                        <a:rPr lang="en-US" altLang="zh-CN"/>
                        <m:t>c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741" y="585055"/>
                <a:ext cx="4217501" cy="1539717"/>
              </a:xfrm>
              <a:prstGeom prst="rect">
                <a:avLst/>
              </a:prstGeom>
              <a:blipFill rotWithShape="1">
                <a:blip r:embed="rId4"/>
                <a:stretch>
                  <a:fillRect l="-1156" t="-2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310605" y="3284984"/>
                <a:ext cx="4390638" cy="3168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          一般公式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α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fre</m:t>
                      </m:r>
                      <m:r>
                        <a:rPr lang="en-US" altLang="zh-CN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β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var</m:t>
                      </m:r>
                      <m:r>
                        <a:rPr lang="en-US" altLang="zh-CN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γ</m:t>
                      </m:r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fre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/>
                  <a:t> </a:t>
                </a:r>
                <a:r>
                  <a:rPr lang="en-US" altLang="zh-CN" dirty="0" smtClean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𝑣𝑎𝑟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  <m:r>
                          <a:rPr lang="en-US" altLang="zh-CN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i="1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e>
                    </m:nary>
                  </m:oMath>
                </a14:m>
                <a:endParaRPr lang="zh-CN" altLang="en-US" dirty="0"/>
              </a:p>
              <a:p>
                <a:endParaRPr lang="en-US" altLang="zh-CN" dirty="0" smtClean="0"/>
              </a:p>
              <a:p>
                <a:endParaRPr lang="zh-CN" altLang="en-US" dirty="0"/>
              </a:p>
              <a:p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605" y="3284984"/>
                <a:ext cx="4390638" cy="3168496"/>
              </a:xfrm>
              <a:prstGeom prst="rect">
                <a:avLst/>
              </a:prstGeom>
              <a:blipFill rotWithShape="1">
                <a:blip r:embed="rId5"/>
                <a:stretch>
                  <a:fillRect t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3363818" y="32957"/>
            <a:ext cx="280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单</a:t>
            </a:r>
            <a:r>
              <a:rPr lang="zh-CN" altLang="en-US" b="1" dirty="0" smtClean="0"/>
              <a:t>步长的步长估计</a:t>
            </a:r>
            <a:endParaRPr lang="zh-CN" altLang="en-US" b="1" dirty="0"/>
          </a:p>
        </p:txBody>
      </p:sp>
      <p:sp>
        <p:nvSpPr>
          <p:cNvPr id="16" name="左大括号 15"/>
          <p:cNvSpPr/>
          <p:nvPr/>
        </p:nvSpPr>
        <p:spPr>
          <a:xfrm>
            <a:off x="4860032" y="3922944"/>
            <a:ext cx="216024" cy="1580094"/>
          </a:xfrm>
          <a:prstGeom prst="leftBrace">
            <a:avLst>
              <a:gd name="adj1" fmla="val 8695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052" name="Picture 4" descr="C:\Users\suck_dynasty\Desktop\Walk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61" y="4318869"/>
            <a:ext cx="3056067" cy="163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suck_dynasty\Desktop\图片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5" y="3910458"/>
            <a:ext cx="2100262" cy="24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5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759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599892" y="34383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基础方向判定方法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5576" y="3393383"/>
                <a:ext cx="7992888" cy="2267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电子罗盘            </a:t>
                </a:r>
                <a:r>
                  <a:rPr lang="en-US" altLang="zh-CN" sz="2400" dirty="0" smtClean="0"/>
                  <a:t>IMU</a:t>
                </a:r>
                <a:r>
                  <a:rPr lang="zh-CN" altLang="en-US" sz="2400" dirty="0"/>
                  <a:t> </a:t>
                </a:r>
                <a:r>
                  <a:rPr lang="zh-CN" altLang="en-US" sz="2400" dirty="0" smtClean="0"/>
                  <a:t>          </a:t>
                </a:r>
                <a:r>
                  <a:rPr lang="en-US" altLang="zh-CN" sz="2400" dirty="0" smtClean="0">
                    <a:solidFill>
                      <a:srgbClr val="FF0000"/>
                    </a:solidFill>
                  </a:rPr>
                  <a:t>ARHS</a:t>
                </a:r>
                <a:r>
                  <a:rPr lang="en-US" altLang="zh-CN" sz="2400" dirty="0" smtClean="0"/>
                  <a:t>           AHRS+IMU</a:t>
                </a:r>
              </a:p>
              <a:p>
                <a:endParaRPr lang="en-US" altLang="zh-CN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/>
                            </a:rPr>
                            <m:t>ED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/>
                            </a:rPr>
                            <m:t>yaw</m:t>
                          </m:r>
                        </m:sub>
                      </m:sSub>
                      <m:r>
                        <a:rPr lang="en-US" altLang="zh-CN" sz="240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9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400">
                                                  <a:latin typeface="Cambria Math"/>
                                                </a:rPr>
                                                <m:t>DOF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bar>
                                                <m:barPr>
                                                  <m:pos m:val="top"/>
                                                  <m:ctrlPr>
                                                    <a:rPr lang="zh-CN" altLang="zh-CN" sz="2400" i="1">
                                                      <a:latin typeface="Cambria Math"/>
                                                    </a:rPr>
                                                  </m:ctrlPr>
                                                </m:barP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/>
                                                    </a:rPr>
                                                    <m:t>𝛹</m:t>
                                                  </m:r>
                                                </m:e>
                                              </m:bar>
                                            </m:e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9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𝐷𝑂𝐹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−(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6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/>
                                            </a:rPr>
                                            <m:t>DOF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𝛹</m:t>
                                              </m:r>
                                            </m:e>
                                          </m:ba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6</m:t>
                                          </m:r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𝐷𝑂𝐹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altLang="zh-CN" sz="240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393383"/>
                <a:ext cx="7992888" cy="2267865"/>
              </a:xfrm>
              <a:prstGeom prst="rect">
                <a:avLst/>
              </a:prstGeom>
              <a:blipFill rotWithShape="1">
                <a:blip r:embed="rId2"/>
                <a:stretch>
                  <a:fillRect l="-1220" t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下箭头 4"/>
          <p:cNvSpPr/>
          <p:nvPr/>
        </p:nvSpPr>
        <p:spPr>
          <a:xfrm rot="16200000">
            <a:off x="2375640" y="3392500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下箭头 5"/>
          <p:cNvSpPr/>
          <p:nvPr/>
        </p:nvSpPr>
        <p:spPr>
          <a:xfrm rot="16200000">
            <a:off x="3672397" y="3392500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 rot="16200000">
            <a:off x="5112557" y="3392501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C:\Users\suck_dynasty\Desktop\图片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661" y="661248"/>
            <a:ext cx="662781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1555" y="741685"/>
            <a:ext cx="1152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偏航</a:t>
            </a:r>
            <a:r>
              <a:rPr lang="zh-CN" altLang="en-US" sz="2400" dirty="0" smtClean="0">
                <a:solidFill>
                  <a:srgbClr val="FF0000"/>
                </a:solidFill>
              </a:rPr>
              <a:t>角</a:t>
            </a:r>
            <a:r>
              <a:rPr lang="en-US" altLang="zh-CN" sz="2400" dirty="0" smtClean="0">
                <a:solidFill>
                  <a:srgbClr val="FF0000"/>
                </a:solidFill>
              </a:rPr>
              <a:t>Yaw</a:t>
            </a:r>
          </a:p>
          <a:p>
            <a:r>
              <a:rPr lang="zh-CN" altLang="en-US" sz="2400" dirty="0"/>
              <a:t>俯仰</a:t>
            </a:r>
            <a:r>
              <a:rPr lang="zh-CN" altLang="en-US" sz="2400" dirty="0" smtClean="0"/>
              <a:t>角</a:t>
            </a:r>
            <a:r>
              <a:rPr lang="en-US" altLang="zh-CN" sz="2400" dirty="0" smtClean="0"/>
              <a:t>Pitch</a:t>
            </a:r>
          </a:p>
          <a:p>
            <a:r>
              <a:rPr lang="zh-CN" altLang="en-US" sz="2400" dirty="0"/>
              <a:t>翻滚</a:t>
            </a:r>
            <a:r>
              <a:rPr lang="zh-CN" altLang="en-US" sz="2400" dirty="0" smtClean="0"/>
              <a:t>角</a:t>
            </a:r>
            <a:r>
              <a:rPr lang="en-US" altLang="zh-CN" sz="2400" dirty="0" smtClean="0"/>
              <a:t>Roll</a:t>
            </a:r>
            <a:endParaRPr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6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6656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方向</a:t>
            </a:r>
            <a:r>
              <a:rPr lang="zh-CN" altLang="en-US" b="1" dirty="0" smtClean="0"/>
              <a:t>判定修正</a:t>
            </a:r>
            <a:endParaRPr lang="zh-CN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18892" y="3429000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B </a:t>
            </a:r>
            <a:r>
              <a:rPr lang="zh-CN" altLang="en-US" b="1" dirty="0" smtClean="0"/>
              <a:t>旋转矩阵</a:t>
            </a:r>
            <a:r>
              <a:rPr lang="en-US" altLang="zh-CN" b="1" dirty="0" smtClean="0"/>
              <a:t>+</a:t>
            </a:r>
            <a:r>
              <a:rPr lang="zh-CN" altLang="en-US" b="1" dirty="0" smtClean="0"/>
              <a:t>方向计算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23528" y="3798332"/>
                <a:ext cx="1675330" cy="626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γ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𝑠𝑖𝑛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𝑔</m:t>
                          </m:r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798332"/>
                <a:ext cx="1675330" cy="6263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201034" y="3843256"/>
                <a:ext cx="1718611" cy="612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θ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𝑡𝑎𝑛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034" y="3843256"/>
                <a:ext cx="1718611" cy="61202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-489567" y="4472522"/>
                <a:ext cx="6120680" cy="9727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θsinγ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θcosγ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cosγ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sinγ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θsinγ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θcosγ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9567" y="4472522"/>
                <a:ext cx="6120680" cy="97270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23528" y="5393552"/>
                <a:ext cx="1761893" cy="627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α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𝑡𝑎𝑛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393552"/>
                <a:ext cx="1761893" cy="6277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 descr="C:\Users\suck_dynasty\Desktop\移动与手机方向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03221"/>
            <a:ext cx="1967081" cy="218364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矩形 26"/>
          <p:cNvSpPr/>
          <p:nvPr/>
        </p:nvSpPr>
        <p:spPr>
          <a:xfrm>
            <a:off x="3116433" y="529269"/>
            <a:ext cx="2332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 </a:t>
            </a:r>
            <a:r>
              <a:rPr lang="zh-CN" altLang="en-US" b="1" dirty="0" smtClean="0">
                <a:solidFill>
                  <a:srgbClr val="FF0000"/>
                </a:solidFill>
              </a:rPr>
              <a:t>平</a:t>
            </a:r>
            <a:r>
              <a:rPr lang="zh-CN" altLang="en-US" b="1" dirty="0">
                <a:solidFill>
                  <a:srgbClr val="FF0000"/>
                </a:solidFill>
              </a:rPr>
              <a:t>放方向</a:t>
            </a: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后期</a:t>
            </a:r>
            <a:r>
              <a:rPr lang="zh-CN" altLang="en-US" b="1" dirty="0" smtClean="0">
                <a:solidFill>
                  <a:srgbClr val="FF0000"/>
                </a:solidFill>
              </a:rPr>
              <a:t>修正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dirty="0"/>
          </a:p>
        </p:txBody>
      </p:sp>
      <p:pic>
        <p:nvPicPr>
          <p:cNvPr id="28" name="图片 27" descr="C:\Users\suck_dynasty\Desktop\方向和加速度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339" y="980599"/>
            <a:ext cx="5719445" cy="1906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C:\Users\suck_dynasty\Desktop\Heading2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11" y="3613666"/>
            <a:ext cx="4055977" cy="27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7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0152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数据滤波</a:t>
            </a:r>
            <a:endParaRPr lang="zh-CN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34" y="627387"/>
            <a:ext cx="4798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一个人行走的频率为</a:t>
            </a:r>
            <a:r>
              <a:rPr lang="en-US" altLang="zh-CN" sz="2400" dirty="0" smtClean="0"/>
              <a:t>1-3HZ</a:t>
            </a:r>
          </a:p>
          <a:p>
            <a:r>
              <a:rPr lang="zh-CN" altLang="en-US" sz="2400" dirty="0" smtClean="0"/>
              <a:t>数据采集的频率至少为</a:t>
            </a:r>
            <a:r>
              <a:rPr lang="en-US" altLang="zh-CN" sz="2400" dirty="0" smtClean="0"/>
              <a:t>20HZ</a:t>
            </a:r>
          </a:p>
          <a:p>
            <a:r>
              <a:rPr lang="zh-CN" altLang="en-US" sz="2400" dirty="0" smtClean="0"/>
              <a:t>近</a:t>
            </a:r>
            <a:r>
              <a:rPr lang="en-US" altLang="zh-CN" sz="2400" dirty="0" smtClean="0"/>
              <a:t>90%</a:t>
            </a:r>
            <a:r>
              <a:rPr lang="zh-CN" altLang="en-US" sz="2400" dirty="0" smtClean="0"/>
              <a:t>的数据都没有用</a:t>
            </a:r>
            <a:endParaRPr lang="en-US" altLang="zh-CN" sz="2400" dirty="0" smtClean="0"/>
          </a:p>
          <a:p>
            <a:r>
              <a:rPr lang="zh-CN" altLang="en-US" sz="2400" dirty="0" smtClean="0"/>
              <a:t>主要是为了获取</a:t>
            </a:r>
            <a:r>
              <a:rPr lang="zh-CN" altLang="en-US" sz="2400" dirty="0" smtClean="0">
                <a:solidFill>
                  <a:srgbClr val="FF0000"/>
                </a:solidFill>
              </a:rPr>
              <a:t>主轴数据的波形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pic>
        <p:nvPicPr>
          <p:cNvPr id="15" name="图片 14" descr="C:\Users\suck_dynasty\Desktop\afterFilter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426" y="692696"/>
            <a:ext cx="4176464" cy="273630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475656" y="2377596"/>
                <a:ext cx="1882118" cy="883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𝑀𝑘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𝑀</m:t>
                          </m:r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/>
                            </a:rPr>
                            <m:t>+1)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377596"/>
                <a:ext cx="1882118" cy="8832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445" y="3566868"/>
            <a:ext cx="4430775" cy="2454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C:\Users\suck_dynasty\Desktop\滤波对比效果图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60" y="3573015"/>
            <a:ext cx="4361657" cy="24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8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3132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1515</Words>
  <Application>Microsoft Office PowerPoint</Application>
  <PresentationFormat>全屏显示(4:3)</PresentationFormat>
  <Paragraphs>224</Paragraphs>
  <Slides>24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suck_dynasty</dc:creator>
  <cp:lastModifiedBy>suck_dynasty</cp:lastModifiedBy>
  <cp:revision>112</cp:revision>
  <dcterms:created xsi:type="dcterms:W3CDTF">2018-11-18T08:05:40Z</dcterms:created>
  <dcterms:modified xsi:type="dcterms:W3CDTF">2018-11-29T09:38:22Z</dcterms:modified>
</cp:coreProperties>
</file>